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4" r:id="rId5"/>
    <p:sldId id="258" r:id="rId6"/>
    <p:sldId id="259" r:id="rId7"/>
    <p:sldId id="265" r:id="rId8"/>
    <p:sldId id="266" r:id="rId9"/>
    <p:sldId id="267" r:id="rId10"/>
    <p:sldId id="268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0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2090498" y="1734493"/>
            <a:ext cx="4898653" cy="4818530"/>
          </a:xfrm>
          <a:prstGeom prst="ellipse">
            <a:avLst/>
          </a:prstGeom>
          <a:solidFill>
            <a:srgbClr val="FAFAFA">
              <a:alpha val="37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738" y="1612547"/>
            <a:ext cx="7982464" cy="5645342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/>
              <a:t/>
            </a:r>
            <a:br>
              <a:rPr lang="ru-RU" sz="3100" b="1" i="1" dirty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/>
              <a:t/>
            </a:r>
            <a:br>
              <a:rPr lang="ru-RU" sz="3100" b="1" i="1" dirty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/>
              <a:t/>
            </a:r>
            <a:br>
              <a:rPr lang="ru-RU" sz="3100" b="1" i="1" dirty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/>
              <a:t/>
            </a:r>
            <a:br>
              <a:rPr lang="ru-RU" sz="3100" b="1" i="1" dirty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/>
              <a:t/>
            </a:r>
            <a:br>
              <a:rPr lang="ru-RU" sz="3100" b="1" i="1" dirty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/>
              <a:t/>
            </a:r>
            <a:br>
              <a:rPr lang="ru-RU" sz="3100" b="1" i="1" dirty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/>
              <a:t/>
            </a:r>
            <a:br>
              <a:rPr lang="ru-RU" sz="3100" b="1" i="1" dirty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/>
              <a:t/>
            </a:r>
            <a:br>
              <a:rPr lang="ru-RU" sz="3100" b="1" i="1" dirty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2700" b="1" i="1" dirty="0" smtClean="0"/>
              <a:t>Семинар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b="1" i="1" dirty="0" smtClean="0"/>
              <a:t>«Использование </a:t>
            </a:r>
            <a:r>
              <a:rPr lang="ru-RU" sz="2700" b="1" i="1" dirty="0"/>
              <a:t>цифровых лабораторий </a:t>
            </a: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>в освоении</a:t>
            </a:r>
            <a:r>
              <a:rPr lang="ru-RU" sz="2700" dirty="0"/>
              <a:t> </a:t>
            </a:r>
            <a:r>
              <a:rPr lang="ru-RU" sz="2700" dirty="0" smtClean="0"/>
              <a:t>  </a:t>
            </a:r>
            <a:r>
              <a:rPr lang="ru-RU" sz="2700" b="1" i="1" dirty="0" smtClean="0"/>
              <a:t>элективного </a:t>
            </a:r>
            <a:r>
              <a:rPr lang="ru-RU" sz="2700" b="1" i="1" dirty="0"/>
              <a:t>курса </a:t>
            </a: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/>
              <a:t/>
            </a:r>
            <a:br>
              <a:rPr lang="ru-RU" sz="2700" b="1" i="1" dirty="0"/>
            </a:br>
            <a:r>
              <a:rPr lang="ru-RU" sz="2700" b="1" i="1" dirty="0" smtClean="0"/>
              <a:t>«</a:t>
            </a:r>
            <a:r>
              <a:rPr lang="ru-RU" sz="2700" b="1" i="1" dirty="0"/>
              <a:t>Индивидуальный проект</a:t>
            </a:r>
            <a:r>
              <a:rPr lang="ru-RU" sz="2700" b="1" i="1" dirty="0" smtClean="0"/>
              <a:t>»</a:t>
            </a:r>
            <a:br>
              <a:rPr lang="ru-RU" sz="2700" b="1" i="1" dirty="0" smtClean="0"/>
            </a:br>
            <a:r>
              <a:rPr lang="ru-RU" sz="2700" b="1" i="1" dirty="0" smtClean="0"/>
              <a:t> </a:t>
            </a:r>
            <a:r>
              <a:rPr lang="ru-RU" sz="2700" b="1" i="1" dirty="0"/>
              <a:t>(10-11классы)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b="1" i="1" dirty="0"/>
              <a:t>на базе «Точки роста»»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b="1" i="1" dirty="0"/>
              <a:t>06.04.2022г.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90498" y="6141027"/>
            <a:ext cx="5002302" cy="550718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«Каменская средняя школа»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Зауч\Desktop\trost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19" y="353690"/>
            <a:ext cx="2152650" cy="581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еречни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примерное описание лабораторных работ  по предметам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71737"/>
          </a:xfrm>
        </p:spPr>
        <p:txBody>
          <a:bodyPr/>
          <a:lstStyle/>
          <a:p>
            <a:r>
              <a:rPr lang="ru-RU" dirty="0"/>
              <a:t>цели лабораторных работ, </a:t>
            </a:r>
            <a:endParaRPr lang="ru-RU" dirty="0" smtClean="0"/>
          </a:p>
          <a:p>
            <a:r>
              <a:rPr lang="ru-RU" dirty="0" smtClean="0"/>
              <a:t>оборудование </a:t>
            </a:r>
            <a:r>
              <a:rPr lang="ru-RU" dirty="0"/>
              <a:t>и материалы, </a:t>
            </a:r>
            <a:endParaRPr lang="ru-RU" dirty="0" smtClean="0"/>
          </a:p>
          <a:p>
            <a:r>
              <a:rPr lang="ru-RU" dirty="0" smtClean="0"/>
              <a:t>подготовка </a:t>
            </a:r>
            <a:r>
              <a:rPr lang="ru-RU" dirty="0"/>
              <a:t>и проведение эксперимента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  </a:t>
            </a:r>
            <a:r>
              <a:rPr lang="ru-RU" dirty="0"/>
              <a:t>вопросы</a:t>
            </a:r>
            <a:r>
              <a:rPr lang="ru-RU" dirty="0" smtClean="0"/>
              <a:t>, </a:t>
            </a:r>
            <a:r>
              <a:rPr lang="ru-RU" dirty="0"/>
              <a:t>которые следует обсудить.</a:t>
            </a:r>
          </a:p>
          <a:p>
            <a:pPr marL="0" indent="0">
              <a:buNone/>
            </a:pPr>
            <a:r>
              <a:rPr lang="ru-RU" dirty="0" smtClean="0"/>
              <a:t>Схема лабораторной работы </a:t>
            </a:r>
            <a:r>
              <a:rPr lang="ru-RU" dirty="0"/>
              <a:t>«Замерзание и плавление воды».</a:t>
            </a:r>
          </a:p>
          <a:p>
            <a:endParaRPr lang="ru-RU" dirty="0"/>
          </a:p>
        </p:txBody>
      </p:sp>
      <p:pic>
        <p:nvPicPr>
          <p:cNvPr id="4" name="image27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2152" y="3871784"/>
            <a:ext cx="6532606" cy="270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888" y="0"/>
            <a:ext cx="7886700" cy="1325563"/>
          </a:xfrm>
        </p:spPr>
        <p:txBody>
          <a:bodyPr/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1504084"/>
              </p:ext>
            </p:extLst>
          </p:nvPr>
        </p:nvGraphicFramePr>
        <p:xfrm>
          <a:off x="2323070" y="930876"/>
          <a:ext cx="5955957" cy="56050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55957"/>
              </a:tblGrid>
              <a:tr h="18514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315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1.Компактность и функциональность. Каждый комплект устройства занимает минимум места, обладает необходимым набором датчиков для проведения всех основных экспериментов в рамках стандартного курса образовательных программ.  </a:t>
                      </a:r>
                      <a:endParaRPr lang="ru-RU" sz="18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0" marR="600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19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305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2.Наглядное представление результатов эксперимента в виде графиков, диаграмм и таблиц.  Цифровые лаборатории преобразуют огромный поток информации в легко воспринимаемую визуальную форму. </a:t>
                      </a:r>
                      <a:endParaRPr lang="ru-RU" sz="18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0" marR="600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628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Хранение и компьютерная обработка результатов эксперимента. </a:t>
                      </a:r>
                      <a:endParaRPr lang="ru-RU" sz="18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0" marR="600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628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Облегчение математической обработки экспериментальных данных </a:t>
                      </a:r>
                      <a:endParaRPr lang="ru-RU" sz="18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0" marR="600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Организация сотворчества обучающихся. </a:t>
                      </a:r>
                      <a:endParaRPr lang="ru-RU" sz="18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0" marR="600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42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Возрастание познавательного интереса </a:t>
                      </a:r>
                      <a:r>
                        <a:rPr lang="ru-RU" sz="18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</a:t>
                      </a: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8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0" marR="600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059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Программное </a:t>
            </a:r>
            <a:r>
              <a:rPr lang="ru-RU" dirty="0"/>
              <a:t>обеспечение, установленное первоначально, работало некорректно, данные датчиков не всегда читались лабораториями и не всегда отражались  в программе на компьютере, что приводило к сбоям, заминкам  в работе, а это при 35-минутном уроке в </a:t>
            </a:r>
            <a:r>
              <a:rPr lang="ru-RU"/>
              <a:t>условиях </a:t>
            </a:r>
            <a:r>
              <a:rPr lang="ru-RU" smtClean="0"/>
              <a:t> распространения Ковид</a:t>
            </a:r>
            <a:r>
              <a:rPr lang="ru-RU" dirty="0" smtClean="0"/>
              <a:t> </a:t>
            </a:r>
            <a:r>
              <a:rPr lang="ru-RU" dirty="0"/>
              <a:t>в этом учебном году было недопустимо</a:t>
            </a:r>
          </a:p>
          <a:p>
            <a:r>
              <a:rPr lang="ru-RU" dirty="0"/>
              <a:t> </a:t>
            </a:r>
            <a:r>
              <a:rPr lang="ru-RU" dirty="0" smtClean="0"/>
              <a:t>Специалисты </a:t>
            </a:r>
            <a:r>
              <a:rPr lang="ru-RU" dirty="0"/>
              <a:t>технической поддержки Центра «Точка роста» только в марте 2022 года обновили программное обеспечение цифровых лабораторий  на более совершенное, что сократило количество сбоев в работе.</a:t>
            </a:r>
          </a:p>
        </p:txBody>
      </p:sp>
    </p:spTree>
    <p:extLst>
      <p:ext uri="{BB962C8B-B14F-4D97-AF65-F5344CB8AC3E}">
        <p14:creationId xmlns:p14="http://schemas.microsoft.com/office/powerpoint/2010/main" val="22301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/>
              <a:t>Использование </a:t>
            </a:r>
            <a:r>
              <a:rPr lang="ru-RU" sz="3200" i="1" dirty="0"/>
              <a:t>цифровых лабораторий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i="1" dirty="0" smtClean="0"/>
              <a:t>во </a:t>
            </a:r>
            <a:r>
              <a:rPr lang="ru-RU" sz="3200" i="1" dirty="0"/>
              <a:t>внеурочной, </a:t>
            </a:r>
            <a:endParaRPr lang="ru-RU" sz="3200" i="1" dirty="0" smtClean="0"/>
          </a:p>
          <a:p>
            <a:r>
              <a:rPr lang="ru-RU" sz="3200" i="1" dirty="0" smtClean="0"/>
              <a:t>проектной </a:t>
            </a:r>
            <a:r>
              <a:rPr lang="ru-RU" sz="3200" i="1" dirty="0"/>
              <a:t>деятельности </a:t>
            </a:r>
            <a:r>
              <a:rPr lang="ru-RU" sz="3200" i="1" dirty="0" smtClean="0"/>
              <a:t>,</a:t>
            </a:r>
          </a:p>
          <a:p>
            <a:r>
              <a:rPr lang="ru-RU" sz="3200" i="1" dirty="0" smtClean="0"/>
              <a:t>  </a:t>
            </a:r>
            <a:r>
              <a:rPr lang="ru-RU" sz="3200" i="1" dirty="0"/>
              <a:t>на занятиях элективного курса  «Индивидуальный проект» в 10 и </a:t>
            </a:r>
            <a:r>
              <a:rPr lang="ru-RU" sz="3200" i="1"/>
              <a:t>11 </a:t>
            </a:r>
            <a:r>
              <a:rPr lang="ru-RU" sz="3200" i="1" smtClean="0"/>
              <a:t>классах </a:t>
            </a:r>
            <a:endParaRPr lang="ru-RU" sz="3200" i="1" dirty="0"/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42785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8" y="39432"/>
            <a:ext cx="9144000" cy="6858000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675503" y="1019735"/>
            <a:ext cx="8007177" cy="4818530"/>
          </a:xfrm>
          <a:prstGeom prst="ellipse">
            <a:avLst/>
          </a:prstGeom>
          <a:solidFill>
            <a:srgbClr val="FAFAFA">
              <a:alpha val="37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7222" y="4094205"/>
            <a:ext cx="7982464" cy="403654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/>
              <a:t/>
            </a:r>
            <a:br>
              <a:rPr lang="ru-RU" sz="4900" dirty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7303" y="934714"/>
            <a:ext cx="5002302" cy="4246885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 smtClean="0"/>
          </a:p>
          <a:p>
            <a:pPr>
              <a:lnSpc>
                <a:spcPct val="100000"/>
              </a:lnSpc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сегодня мы будем учить так, как учили вчера, мы украдем у наших детей завтра»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Джон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Дьюи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dirty="0" smtClean="0"/>
              <a:t> </a:t>
            </a:r>
            <a:r>
              <a:rPr lang="ru-RU" sz="1400" dirty="0" smtClean="0"/>
              <a:t>(американский педагог, философ)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Зауч\Desktop\trost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19" y="353690"/>
            <a:ext cx="2152650" cy="581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446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второго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поколения: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475509"/>
            <a:ext cx="7886700" cy="470145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dirty="0" smtClean="0"/>
              <a:t>  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 основной образовательной программы основного и среднего общего образования при изучении естественных наук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формирования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умений: 1)проведения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простых экспериментальных исследований, прямых и косвенных измерений с использованием аналоговых и цифровых измерительных приборов,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2)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адекватной оценки полученных результатов,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3)приобретение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опыта применения научных методов познания, наблюдения явлений.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2149917" y="993087"/>
            <a:ext cx="4898653" cy="4818530"/>
          </a:xfrm>
          <a:prstGeom prst="ellipse">
            <a:avLst/>
          </a:prstGeom>
          <a:solidFill>
            <a:srgbClr val="FAFAFA">
              <a:alpha val="37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7222" y="378941"/>
            <a:ext cx="7982464" cy="5645342"/>
          </a:xfrm>
        </p:spPr>
        <p:txBody>
          <a:bodyPr>
            <a:normAutofit/>
          </a:bodyPr>
          <a:lstStyle/>
          <a:p>
            <a:r>
              <a:rPr lang="ru-RU" sz="3200" i="1" dirty="0"/>
              <a:t>Использование цифровых лабораторий как средства повышения качества образования в области </a:t>
            </a:r>
            <a:r>
              <a:rPr lang="ru-RU" sz="3200" i="1" dirty="0" smtClean="0"/>
              <a:t>естествознания</a:t>
            </a:r>
            <a:br>
              <a:rPr lang="ru-RU" sz="3200" i="1" dirty="0" smtClean="0"/>
            </a:br>
            <a:r>
              <a:rPr lang="ru-RU" sz="3200" i="1" dirty="0"/>
              <a:t/>
            </a:r>
            <a:br>
              <a:rPr lang="ru-RU" sz="3200" i="1" dirty="0"/>
            </a:br>
            <a:r>
              <a:rPr lang="ru-RU" sz="1400" i="1" dirty="0" smtClean="0"/>
              <a:t>Зам. директора по УВР Блохина С.В.</a:t>
            </a:r>
            <a:r>
              <a:rPr lang="ru-RU" sz="1400" b="1" i="1" dirty="0" smtClean="0"/>
              <a:t/>
            </a:r>
            <a:br>
              <a:rPr lang="ru-RU" sz="1400" b="1" i="1" dirty="0" smtClean="0"/>
            </a:br>
            <a:r>
              <a:rPr lang="ru-RU" sz="1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1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8" name="Рисунок 7" descr="C:\Users\Зауч\Desktop\trost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19" y="353690"/>
            <a:ext cx="2152650" cy="581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146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              Цифровая лаборатория</a:t>
            </a:r>
            <a:endParaRPr lang="ru-RU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28650" y="1381008"/>
            <a:ext cx="7886700" cy="4351338"/>
          </a:xfrm>
        </p:spPr>
        <p:txBody>
          <a:bodyPr>
            <a:normAutofit fontScale="85000" lnSpcReduction="20000"/>
          </a:bodyPr>
          <a:lstStyle/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 Цифровая лаборатория,</a:t>
            </a:r>
          </a:p>
          <a:p>
            <a:pPr marL="0" indent="0">
              <a:buNone/>
            </a:pP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цифровые датчики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для проведения демонстрационного и лабораторного эксперимента.</a:t>
            </a:r>
          </a:p>
          <a:p>
            <a:endParaRPr lang="ru-RU" dirty="0"/>
          </a:p>
        </p:txBody>
      </p:sp>
      <p:pic>
        <p:nvPicPr>
          <p:cNvPr id="6" name="Рисунок 5" descr="C:\Users\Зауч\Desktop\Семинар 6 апреля 2022г\IMG_094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2" t="30064" r="-697" b="10768"/>
          <a:stretch/>
        </p:blipFill>
        <p:spPr bwMode="auto">
          <a:xfrm>
            <a:off x="3531765" y="1690689"/>
            <a:ext cx="4286774" cy="29618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ифровые датчики</a:t>
            </a:r>
            <a:endParaRPr lang="ru-RU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Зауч\Desktop\Семинар 6 апреля 2022г\IMG_094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" t="2778" r="21402" b="-1894"/>
          <a:stretch/>
        </p:blipFill>
        <p:spPr bwMode="auto">
          <a:xfrm rot="5400000">
            <a:off x="572250" y="1665117"/>
            <a:ext cx="3528695" cy="37382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Объект 11" descr="C:\Users\Зауч\Desktop\Семинар 6 апреля 2022г\IMG_0945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9" r="17395"/>
          <a:stretch/>
        </p:blipFill>
        <p:spPr bwMode="auto">
          <a:xfrm rot="5400000">
            <a:off x="4444890" y="1891527"/>
            <a:ext cx="4389615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Цифровые датчики</a:t>
            </a:r>
            <a:endParaRPr lang="ru-RU" dirty="0"/>
          </a:p>
        </p:txBody>
      </p:sp>
      <p:pic>
        <p:nvPicPr>
          <p:cNvPr id="4" name="Объект 6" descr="C:\Users\Зауч\Desktop\Семинар 6 апреля 2022г\IMG_094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49790" y="855600"/>
            <a:ext cx="3263503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Зауч\Desktop\Семинар 6 апреля 2022г\IMG_094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78376" y="566739"/>
            <a:ext cx="3812540" cy="3409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9" descr="C:\Users\Зауч\Desktop\Семинар 6 апреля 2022г\IMG_0950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80999" y="3141197"/>
            <a:ext cx="3263503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890053" y="6326659"/>
            <a:ext cx="2710249" cy="420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Датчик температуры исследуемой среды</a:t>
            </a:r>
          </a:p>
        </p:txBody>
      </p:sp>
    </p:spTree>
    <p:extLst>
      <p:ext uri="{BB962C8B-B14F-4D97-AF65-F5344CB8AC3E}">
        <p14:creationId xmlns:p14="http://schemas.microsoft.com/office/powerpoint/2010/main" val="238913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877" y="500062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Цифровые </a:t>
            </a: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датчики лабораторий биологии и химии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125" y="2567030"/>
            <a:ext cx="7886700" cy="4351338"/>
          </a:xfrm>
        </p:spPr>
        <p:txBody>
          <a:bodyPr/>
          <a:lstStyle/>
          <a:p>
            <a:pPr lvl="0"/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Датчик температуры окружающей среды и относительной влажности.</a:t>
            </a:r>
          </a:p>
          <a:p>
            <a:pPr lvl="0"/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 уровня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 освещенности</a:t>
            </a:r>
          </a:p>
          <a:p>
            <a:pPr lvl="0"/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Датчик электрической проводимости</a:t>
            </a:r>
          </a:p>
          <a:p>
            <a:pPr lvl="0"/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Датчик температуры исследуемой среды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067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 лаборатория по физике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i="1" dirty="0" smtClean="0"/>
              <a:t>1</a:t>
            </a:r>
            <a:r>
              <a:rPr lang="ru-RU" dirty="0" smtClean="0"/>
              <a:t>.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силы тока</a:t>
            </a:r>
          </a:p>
          <a:p>
            <a:pPr marL="0" indent="0">
              <a:buNone/>
            </a:pP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Датчик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ускорения</a:t>
            </a:r>
          </a:p>
          <a:p>
            <a:pPr marL="0" indent="0">
              <a:buNone/>
            </a:pP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Датчик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электрического напряжения</a:t>
            </a:r>
          </a:p>
          <a:p>
            <a:pPr marL="0" indent="0">
              <a:buNone/>
            </a:pP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Датчик магнитного поля</a:t>
            </a:r>
          </a:p>
          <a:p>
            <a:pPr marL="0" indent="0">
              <a:buNone/>
            </a:pP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Датчик температуры исследуемой среды.</a:t>
            </a:r>
          </a:p>
        </p:txBody>
      </p:sp>
    </p:spTree>
    <p:extLst>
      <p:ext uri="{BB962C8B-B14F-4D97-AF65-F5344CB8AC3E}">
        <p14:creationId xmlns:p14="http://schemas.microsoft.com/office/powerpoint/2010/main" val="386284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316</Words>
  <Application>Microsoft Office PowerPoint</Application>
  <PresentationFormat>Экран (4:3)</PresentationFormat>
  <Paragraphs>63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                  Семинар «Использование цифровых лабораторий  в освоении   элективного курса    «Индивидуальный проект»  (10-11классы) на базе «Точки роста»» 06.04.2022г.   </vt:lpstr>
      <vt:lpstr>      </vt:lpstr>
      <vt:lpstr>                   ФГОС второго поколения:</vt:lpstr>
      <vt:lpstr>Использование цифровых лабораторий как средства повышения качества образования в области естествознания  Зам. директора по УВР Блохина С.В.   </vt:lpstr>
      <vt:lpstr>              Цифровая лаборатория</vt:lpstr>
      <vt:lpstr> Цифровые датчики</vt:lpstr>
      <vt:lpstr>Цифровые датчики</vt:lpstr>
      <vt:lpstr>Цифровые датчики лабораторий биологии и химии</vt:lpstr>
      <vt:lpstr>Цифровая  лаборатория по физике </vt:lpstr>
      <vt:lpstr>Перечни и примерное описание лабораторных работ  по предметам</vt:lpstr>
      <vt:lpstr>Преимущества</vt:lpstr>
      <vt:lpstr>Проблемы</vt:lpstr>
      <vt:lpstr>Использование цифровых лабораторий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Зауч</cp:lastModifiedBy>
  <cp:revision>47</cp:revision>
  <dcterms:created xsi:type="dcterms:W3CDTF">2014-11-21T11:00:06Z</dcterms:created>
  <dcterms:modified xsi:type="dcterms:W3CDTF">2022-04-08T14:21:27Z</dcterms:modified>
</cp:coreProperties>
</file>