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Times Neue Roman Bold" panose="020B0604020202020204" charset="0"/>
      <p:regular r:id="rId16"/>
    </p:embeddedFont>
    <p:embeddedFont>
      <p:font typeface="Times Neue Roman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130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9000"/>
          </a:blip>
          <a:srcRect l="28363"/>
          <a:stretch>
            <a:fillRect/>
          </a:stretch>
        </p:blipFill>
        <p:spPr>
          <a:xfrm>
            <a:off x="-232049" y="7299704"/>
            <a:ext cx="14418410" cy="55601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72401" y="7509276"/>
            <a:ext cx="18119807" cy="5005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25000"/>
          </a:blip>
          <a:srcRect/>
          <a:stretch>
            <a:fillRect/>
          </a:stretch>
        </p:blipFill>
        <p:spPr>
          <a:xfrm>
            <a:off x="13258800" y="3029175"/>
            <a:ext cx="3843560" cy="3790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alphaModFix amt="81000"/>
          </a:blip>
          <a:srcRect/>
          <a:stretch>
            <a:fillRect/>
          </a:stretch>
        </p:blipFill>
        <p:spPr>
          <a:xfrm>
            <a:off x="-1153843" y="-2029430"/>
            <a:ext cx="6666302" cy="5933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71000"/>
          </a:blip>
          <a:srcRect/>
          <a:stretch>
            <a:fillRect/>
          </a:stretch>
        </p:blipFill>
        <p:spPr>
          <a:xfrm>
            <a:off x="9943008" y="2139347"/>
            <a:ext cx="1958688" cy="1855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1376" y="937074"/>
            <a:ext cx="702051" cy="5373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9600" y="2944740"/>
            <a:ext cx="15392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100" dirty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>
                <a:solidFill>
                  <a:srgbClr val="78BDBC"/>
                </a:solidFill>
                <a:latin typeface="Times Neue Roman Bold"/>
              </a:rPr>
              <a:t>Исследование</a:t>
            </a:r>
            <a:r>
              <a:rPr lang="en-US" sz="8000" dirty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>
                <a:solidFill>
                  <a:srgbClr val="78BDBC"/>
                </a:solidFill>
                <a:latin typeface="Times Neue Roman Bold"/>
              </a:rPr>
              <a:t>влияния</a:t>
            </a:r>
            <a:r>
              <a:rPr lang="en-US" sz="8000" dirty="0">
                <a:solidFill>
                  <a:srgbClr val="78BDBC"/>
                </a:solidFill>
                <a:latin typeface="Times Neue Roman Bold"/>
              </a:rPr>
              <a:t> </a:t>
            </a:r>
            <a:endParaRPr lang="ru-RU" sz="8000" dirty="0" smtClean="0">
              <a:solidFill>
                <a:srgbClr val="78BDBC"/>
              </a:solidFill>
              <a:latin typeface="Times Neue Roman Bold"/>
            </a:endParaRPr>
          </a:p>
          <a:p>
            <a:pPr algn="ctr"/>
            <a:r>
              <a:rPr lang="en-US" sz="8000" dirty="0" err="1" smtClean="0">
                <a:solidFill>
                  <a:srgbClr val="78BDBC"/>
                </a:solidFill>
                <a:latin typeface="Times Neue Roman Bold"/>
              </a:rPr>
              <a:t>различных</a:t>
            </a:r>
            <a:r>
              <a:rPr lang="en-US" sz="8000" dirty="0" smtClean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>
                <a:solidFill>
                  <a:srgbClr val="78BDBC"/>
                </a:solidFill>
                <a:latin typeface="Times Neue Roman Bold"/>
              </a:rPr>
              <a:t>условий</a:t>
            </a:r>
            <a:r>
              <a:rPr lang="en-US" sz="8000" dirty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 smtClean="0">
                <a:solidFill>
                  <a:srgbClr val="78BDBC"/>
                </a:solidFill>
                <a:latin typeface="Times Neue Roman Bold"/>
              </a:rPr>
              <a:t>на</a:t>
            </a:r>
            <a:r>
              <a:rPr lang="en-US" sz="8000" dirty="0" smtClean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>
                <a:solidFill>
                  <a:srgbClr val="78BDBC"/>
                </a:solidFill>
                <a:latin typeface="Times Neue Roman Bold"/>
              </a:rPr>
              <a:t>активность</a:t>
            </a:r>
            <a:r>
              <a:rPr lang="en-US" sz="8000" dirty="0">
                <a:solidFill>
                  <a:srgbClr val="78BDBC"/>
                </a:solidFill>
                <a:latin typeface="Times Neue Roman Bold"/>
              </a:rPr>
              <a:t> </a:t>
            </a:r>
            <a:r>
              <a:rPr lang="en-US" sz="8000" dirty="0" err="1">
                <a:solidFill>
                  <a:srgbClr val="78BDBC"/>
                </a:solidFill>
                <a:latin typeface="Times Neue Roman Bold"/>
              </a:rPr>
              <a:t>фермента</a:t>
            </a:r>
            <a:endParaRPr lang="en-US" sz="8000" dirty="0">
              <a:solidFill>
                <a:srgbClr val="78BDBC"/>
              </a:solidFill>
              <a:latin typeface="Times Neue Roman Bold"/>
            </a:endParaRPr>
          </a:p>
          <a:p>
            <a:pPr algn="ctr"/>
            <a:endParaRPr sz="8000" dirty="0"/>
          </a:p>
        </p:txBody>
      </p:sp>
      <p:sp>
        <p:nvSpPr>
          <p:cNvPr id="9" name="TextBox 9"/>
          <p:cNvSpPr txBox="1"/>
          <p:nvPr/>
        </p:nvSpPr>
        <p:spPr>
          <a:xfrm>
            <a:off x="10442128" y="6927433"/>
            <a:ext cx="7488466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23"/>
              </a:lnSpc>
            </a:pP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Работу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выполнила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ученица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11 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класса</a:t>
            </a:r>
            <a:endParaRPr lang="ru-RU" sz="2731" dirty="0" smtClean="0">
              <a:solidFill>
                <a:srgbClr val="FEDEBD"/>
              </a:solidFill>
              <a:latin typeface="Times Neue Roman"/>
            </a:endParaRPr>
          </a:p>
          <a:p>
            <a:pPr algn="r">
              <a:lnSpc>
                <a:spcPts val="3823"/>
              </a:lnSpc>
            </a:pP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МБОУ </a:t>
            </a:r>
            <a:r>
              <a:rPr lang="ru-RU" sz="2731" dirty="0" smtClean="0">
                <a:solidFill>
                  <a:srgbClr val="FEDEBD"/>
                </a:solidFill>
                <a:latin typeface="Times Neue Roman"/>
              </a:rPr>
              <a:t>«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Каменской</a:t>
            </a: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средней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школы</a:t>
            </a:r>
            <a:r>
              <a:rPr lang="ru-RU" sz="2731" dirty="0" smtClean="0">
                <a:solidFill>
                  <a:srgbClr val="FEDEBD"/>
                </a:solidFill>
                <a:latin typeface="Times Neue Roman"/>
              </a:rPr>
              <a:t>»</a:t>
            </a: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</a:t>
            </a:r>
            <a:endParaRPr lang="ru-RU" sz="2731" dirty="0" smtClean="0">
              <a:solidFill>
                <a:srgbClr val="FEDEBD"/>
              </a:solidFill>
              <a:latin typeface="Times Neue Roman"/>
            </a:endParaRPr>
          </a:p>
          <a:p>
            <a:pPr algn="r">
              <a:lnSpc>
                <a:spcPts val="3823"/>
              </a:lnSpc>
            </a:pP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Беспалова</a:t>
            </a: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Елизавета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Олеговна</a:t>
            </a:r>
            <a:endParaRPr lang="ru-RU" sz="2731" dirty="0" smtClean="0">
              <a:solidFill>
                <a:srgbClr val="FEDEBD"/>
              </a:solidFill>
              <a:latin typeface="Times Neue Roman"/>
            </a:endParaRPr>
          </a:p>
          <a:p>
            <a:pPr algn="r">
              <a:lnSpc>
                <a:spcPts val="3823"/>
              </a:lnSpc>
            </a:pP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Руководитель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: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учитель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биологии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</a:p>
          <a:p>
            <a:pPr algn="r">
              <a:lnSpc>
                <a:spcPts val="3823"/>
              </a:lnSpc>
            </a:pP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МБОУ </a:t>
            </a:r>
            <a:r>
              <a:rPr lang="ru-RU" sz="2731" dirty="0" smtClean="0">
                <a:solidFill>
                  <a:srgbClr val="FEDEBD"/>
                </a:solidFill>
                <a:latin typeface="Times Neue Roman"/>
              </a:rPr>
              <a:t>«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Каменской</a:t>
            </a:r>
            <a:r>
              <a:rPr lang="en-US" sz="2731" dirty="0" smtClean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средней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 smtClean="0">
                <a:solidFill>
                  <a:srgbClr val="FEDEBD"/>
                </a:solidFill>
                <a:latin typeface="Times Neue Roman"/>
              </a:rPr>
              <a:t>школы</a:t>
            </a:r>
            <a:r>
              <a:rPr lang="ru-RU" sz="2731" dirty="0" smtClean="0">
                <a:solidFill>
                  <a:srgbClr val="FEDEBD"/>
                </a:solidFill>
                <a:latin typeface="Times Neue Roman"/>
              </a:rPr>
              <a:t>»</a:t>
            </a:r>
            <a:endParaRPr lang="en-US" sz="2731" dirty="0">
              <a:solidFill>
                <a:srgbClr val="FEDEBD"/>
              </a:solidFill>
              <a:latin typeface="Times Neue Roman"/>
            </a:endParaRPr>
          </a:p>
          <a:p>
            <a:pPr algn="r">
              <a:lnSpc>
                <a:spcPts val="3823"/>
              </a:lnSpc>
            </a:pP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Голубева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Елена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  <a:r>
              <a:rPr lang="en-US" sz="2731" dirty="0" err="1">
                <a:solidFill>
                  <a:srgbClr val="FEDEBD"/>
                </a:solidFill>
                <a:latin typeface="Times Neue Roman"/>
              </a:rPr>
              <a:t>Владимировна</a:t>
            </a:r>
            <a:r>
              <a:rPr lang="en-US" sz="2731" dirty="0">
                <a:solidFill>
                  <a:srgbClr val="FEDEBD"/>
                </a:solidFill>
                <a:latin typeface="Times Neue Roman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1999"/>
          </a:blip>
          <a:srcRect/>
          <a:stretch>
            <a:fillRect/>
          </a:stretch>
        </p:blipFill>
        <p:spPr>
          <a:xfrm rot="5400000">
            <a:off x="4186608" y="-5094033"/>
            <a:ext cx="17341284" cy="154337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516681" y="2843354"/>
            <a:ext cx="2344535" cy="26122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926811" y="-2674639"/>
            <a:ext cx="9135155" cy="81302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53731" y="8396169"/>
            <a:ext cx="3954679" cy="3781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/>
          <a:srcRect t="12739" b="4415"/>
          <a:stretch>
            <a:fillRect/>
          </a:stretch>
        </p:blipFill>
        <p:spPr>
          <a:xfrm>
            <a:off x="5708410" y="6207252"/>
            <a:ext cx="6871180" cy="37949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65585" y="571500"/>
            <a:ext cx="13356829" cy="99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5800" dirty="0" err="1">
                <a:solidFill>
                  <a:srgbClr val="FFFFFF"/>
                </a:solidFill>
                <a:latin typeface="Times Neue Roman"/>
              </a:rPr>
              <a:t>Исследование</a:t>
            </a:r>
            <a:r>
              <a:rPr lang="en-US" sz="5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5800" dirty="0" err="1">
                <a:solidFill>
                  <a:srgbClr val="FFFFFF"/>
                </a:solidFill>
                <a:latin typeface="Times Neue Roman"/>
              </a:rPr>
              <a:t>графика</a:t>
            </a:r>
            <a:r>
              <a:rPr lang="en-US" sz="5800" dirty="0">
                <a:solidFill>
                  <a:srgbClr val="FFFFFF"/>
                </a:solidFill>
                <a:latin typeface="Times Neue Roman"/>
              </a:rPr>
              <a:t> температуры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866900"/>
            <a:ext cx="1694586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Исследовав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температуры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мы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пришли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к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нескольким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выводам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:</a:t>
            </a:r>
          </a:p>
          <a:p>
            <a:pPr>
              <a:lnSpc>
                <a:spcPts val="4759"/>
              </a:lnSpc>
            </a:pPr>
            <a:r>
              <a:rPr lang="en-US" sz="4000" dirty="0">
                <a:solidFill>
                  <a:srgbClr val="FFFFFF"/>
                </a:solidFill>
                <a:latin typeface="Times Neue Roman"/>
              </a:rPr>
              <a:t>1)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с 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льдом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идет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вниз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температура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около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5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градусов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r>
              <a:rPr lang="en-US" sz="4000" dirty="0">
                <a:solidFill>
                  <a:srgbClr val="FFFFFF"/>
                </a:solidFill>
                <a:latin typeface="Times Neue Roman"/>
              </a:rPr>
              <a:t>2)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с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обычной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комнатной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температуры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идет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вверх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,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температура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15-17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градусов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>
              <a:lnSpc>
                <a:spcPts val="4759"/>
              </a:lnSpc>
            </a:pPr>
            <a:r>
              <a:rPr lang="en-US" sz="4000" dirty="0">
                <a:solidFill>
                  <a:srgbClr val="FFFFFF"/>
                </a:solidFill>
                <a:latin typeface="Times Neue Roman"/>
              </a:rPr>
              <a:t>3)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с 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подогретой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направлен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сильно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вверх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температура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49 -50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градусов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" y="0"/>
            <a:ext cx="18266664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22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33654" y="2210066"/>
            <a:ext cx="11020692" cy="7273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229202" y="-1189042"/>
            <a:ext cx="5314950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2700000">
            <a:off x="9872832" y="8966498"/>
            <a:ext cx="10892076" cy="30043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523322" y="431244"/>
            <a:ext cx="7241357" cy="1335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FFFFFF"/>
                </a:solidFill>
                <a:latin typeface="Times Neue Roman"/>
              </a:rPr>
              <a:t>Рекомендации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5016" t="9863" r="2851" b="38227"/>
          <a:stretch>
            <a:fillRect/>
          </a:stretch>
        </p:blipFill>
        <p:spPr>
          <a:xfrm>
            <a:off x="-138685" y="4572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92000"/>
          </a:blip>
          <a:srcRect r="12872" b="49999"/>
          <a:stretch>
            <a:fillRect/>
          </a:stretch>
        </p:blipFill>
        <p:spPr>
          <a:xfrm>
            <a:off x="496886" y="3528776"/>
            <a:ext cx="19103447" cy="97570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030200" y="7353300"/>
            <a:ext cx="3273718" cy="246421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86200" y="571500"/>
            <a:ext cx="99822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6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Open Sans"/>
              </a:rPr>
              <a:t>Влияние</a:t>
            </a:r>
            <a:r>
              <a:rPr lang="en-US" sz="6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Open Sans"/>
              </a:rPr>
              <a:t> </a:t>
            </a:r>
            <a:r>
              <a:rPr lang="en-US" sz="66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Open Sans"/>
              </a:rPr>
              <a:t>температуры</a:t>
            </a:r>
            <a:endParaRPr lang="en-US" sz="6600" b="1" dirty="0">
              <a:solidFill>
                <a:schemeClr val="accent5">
                  <a:lumMod val="40000"/>
                  <a:lumOff val="60000"/>
                </a:schemeClr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32846" y="1338785"/>
            <a:ext cx="17144937" cy="5011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46"/>
              </a:lnSpc>
            </a:pPr>
            <a:endParaRPr dirty="0"/>
          </a:p>
          <a:p>
            <a:pPr algn="just"/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  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Если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температура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блюда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или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напитка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превышает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50 °С,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его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считают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горячим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Ежедневное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употребление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такой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пищи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имеет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негативные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последствия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:</a:t>
            </a:r>
          </a:p>
          <a:p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1)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Повышается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риск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развития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рака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пищевода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2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Ожог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слизистой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оболочки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губ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языка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щёк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3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)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Разрушение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эмали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зубов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3746"/>
              </a:lnSpc>
            </a:pPr>
            <a:endParaRPr dirty="0"/>
          </a:p>
        </p:txBody>
      </p:sp>
      <p:sp>
        <p:nvSpPr>
          <p:cNvPr id="8" name="TextBox 8"/>
          <p:cNvSpPr txBox="1"/>
          <p:nvPr/>
        </p:nvSpPr>
        <p:spPr>
          <a:xfrm>
            <a:off x="609599" y="5905500"/>
            <a:ext cx="16535401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600" dirty="0" smtClean="0">
                <a:solidFill>
                  <a:srgbClr val="FFFFFF"/>
                </a:solidFill>
                <a:latin typeface="Times Neue Roman"/>
              </a:rPr>
              <a:t>    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Пища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температура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которой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ниже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10 °С,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для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организма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безопасна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Проблемы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возникают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увлечении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слишком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холодными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блюдами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от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которых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ломит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зубы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: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1)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Воспаление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задней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стенки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глотки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и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миндалин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2)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Повреждение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эмали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зубов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3)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Снижение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работоспособности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pPr>
              <a:lnSpc>
                <a:spcPts val="4759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77000"/>
          </a:blip>
          <a:srcRect/>
          <a:stretch>
            <a:fillRect/>
          </a:stretch>
        </p:blipFill>
        <p:spPr>
          <a:xfrm>
            <a:off x="4000528" y="6317398"/>
            <a:ext cx="16454311" cy="79392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32999"/>
          </a:blip>
          <a:srcRect/>
          <a:stretch>
            <a:fillRect/>
          </a:stretch>
        </p:blipFill>
        <p:spPr>
          <a:xfrm rot="5608764">
            <a:off x="-3802725" y="-2290680"/>
            <a:ext cx="8870507" cy="87485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 b="20519"/>
          <a:stretch>
            <a:fillRect/>
          </a:stretch>
        </p:blipFill>
        <p:spPr>
          <a:xfrm>
            <a:off x="9144000" y="2503793"/>
            <a:ext cx="6618007" cy="70133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9191" y="914400"/>
            <a:ext cx="14066243" cy="103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FFFFFF"/>
                </a:solidFill>
                <a:latin typeface="Times Neue Roman"/>
              </a:rPr>
              <a:t>Список использованных источников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418068"/>
            <a:ext cx="5953089" cy="2766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3698" lvl="1" indent="-426849">
              <a:lnSpc>
                <a:spcPts val="5535"/>
              </a:lnSpc>
              <a:buFont typeface="Arial"/>
              <a:buChar char="•"/>
            </a:pPr>
            <a:r>
              <a:rPr lang="en-US" sz="3954">
                <a:solidFill>
                  <a:srgbClr val="FFFFFF"/>
                </a:solidFill>
                <a:latin typeface="Times Neue Roman"/>
              </a:rPr>
              <a:t>prokishechnik.info</a:t>
            </a:r>
          </a:p>
          <a:p>
            <a:pPr marL="853698" lvl="1" indent="-426849">
              <a:lnSpc>
                <a:spcPts val="5535"/>
              </a:lnSpc>
              <a:buFont typeface="Arial"/>
              <a:buChar char="•"/>
            </a:pPr>
            <a:r>
              <a:rPr lang="en-US" sz="3954">
                <a:solidFill>
                  <a:srgbClr val="FFFFFF"/>
                </a:solidFill>
                <a:latin typeface="Times Neue Roman"/>
              </a:rPr>
              <a:t>vladimirspb.ru</a:t>
            </a:r>
          </a:p>
          <a:p>
            <a:pPr marL="853698" lvl="1" indent="-426849">
              <a:lnSpc>
                <a:spcPts val="5535"/>
              </a:lnSpc>
              <a:buFont typeface="Arial"/>
              <a:buChar char="•"/>
            </a:pPr>
            <a:r>
              <a:rPr lang="en-US" sz="3954">
                <a:solidFill>
                  <a:srgbClr val="FFFFFF"/>
                </a:solidFill>
                <a:latin typeface="Times Neue Roman"/>
              </a:rPr>
              <a:t>yandex.ru</a:t>
            </a:r>
          </a:p>
          <a:p>
            <a:pPr marL="853698" lvl="1" indent="-426849">
              <a:lnSpc>
                <a:spcPts val="5535"/>
              </a:lnSpc>
              <a:buFont typeface="Arial"/>
              <a:buChar char="•"/>
            </a:pPr>
            <a:r>
              <a:rPr lang="en-US" sz="3954">
                <a:solidFill>
                  <a:srgbClr val="FFFFFF"/>
                </a:solidFill>
                <a:latin typeface="Times Neue Roman"/>
              </a:rPr>
              <a:t>ru.wikipedia.org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576446" y="6819900"/>
            <a:ext cx="3267009" cy="30464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4170412" y="-1088479"/>
            <a:ext cx="5382663" cy="4790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79945" y="2366558"/>
            <a:ext cx="16479355" cy="536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4"/>
              </a:lnSpc>
            </a:pPr>
            <a:r>
              <a:rPr lang="en-US" sz="4800" dirty="0">
                <a:solidFill>
                  <a:srgbClr val="FFFFFF"/>
                </a:solidFill>
                <a:latin typeface="Times Neue Roman"/>
              </a:rPr>
              <a:t>  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Ферменты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–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это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белковые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молекулы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которые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синтезируются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живыми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клетками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. В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каждой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клетке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насчитывается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более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сотни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различных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ферментов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Роль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ферментов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клетке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колоссальна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. С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их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помощью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химические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реакции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идут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с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высокой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скоростью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при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температуре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подходящей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для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данного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организма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То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есть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ферменты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–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это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биологические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катализаторы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которые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облегчают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протекание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химической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реакции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и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за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счет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этого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увеличивают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её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Times Neue Roman"/>
              </a:rPr>
              <a:t>скорость</a:t>
            </a:r>
            <a:r>
              <a:rPr lang="en-US" sz="4800" dirty="0">
                <a:solidFill>
                  <a:srgbClr val="FFFFFF"/>
                </a:solidFill>
                <a:latin typeface="Times Neue Roman"/>
              </a:rPr>
              <a:t>.</a:t>
            </a:r>
          </a:p>
          <a:p>
            <a:pPr algn="just">
              <a:lnSpc>
                <a:spcPts val="4972"/>
              </a:lnSpc>
            </a:pPr>
            <a:endParaRPr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-4527412">
            <a:off x="-3860320" y="6492841"/>
            <a:ext cx="7108317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477780" y="904875"/>
            <a:ext cx="6719590" cy="111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Times Neue Roman"/>
              </a:rPr>
              <a:t>Роль ферментов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</a:blip>
          <a:srcRect/>
          <a:stretch>
            <a:fillRect/>
          </a:stretch>
        </p:blipFill>
        <p:spPr>
          <a:xfrm>
            <a:off x="-2286000" y="1296042"/>
            <a:ext cx="24354668" cy="117511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81259" y="-2335773"/>
            <a:ext cx="5706711" cy="50789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1937" y="7681603"/>
            <a:ext cx="5214911" cy="49411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304313" y="1907350"/>
            <a:ext cx="5513212" cy="735095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27395" y="758074"/>
            <a:ext cx="6732128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7200" dirty="0" err="1">
                <a:solidFill>
                  <a:srgbClr val="FFFFFF"/>
                </a:solidFill>
                <a:latin typeface="Times Neue Roman"/>
              </a:rPr>
              <a:t>Цель</a:t>
            </a:r>
            <a:r>
              <a:rPr lang="en-US" sz="7200" dirty="0">
                <a:solidFill>
                  <a:srgbClr val="FFFFFF"/>
                </a:solidFill>
                <a:latin typeface="Times Neue Roman"/>
              </a:rPr>
              <a:t> работы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4129" y="2159114"/>
            <a:ext cx="9507205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19"/>
              </a:lnSpc>
            </a:pPr>
            <a:r>
              <a:rPr lang="en-US" sz="4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Убедиться</a:t>
            </a:r>
            <a:r>
              <a:rPr lang="en-US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в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работе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пищеварительных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ферментов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на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примере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амилазы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 </a:t>
            </a:r>
            <a:r>
              <a:rPr lang="en-US" sz="44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слюны</a:t>
            </a:r>
            <a:r>
              <a:rPr lang="ru-RU" sz="4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 Bold"/>
              </a:rPr>
              <a:t>.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Times Neue Roman Bold"/>
            </a:endParaRPr>
          </a:p>
          <a:p>
            <a:pPr>
              <a:lnSpc>
                <a:spcPts val="4419"/>
              </a:lnSpc>
            </a:pPr>
            <a:endParaRPr sz="4400" dirty="0"/>
          </a:p>
        </p:txBody>
      </p:sp>
      <p:sp>
        <p:nvSpPr>
          <p:cNvPr id="8" name="TextBox 8"/>
          <p:cNvSpPr txBox="1"/>
          <p:nvPr/>
        </p:nvSpPr>
        <p:spPr>
          <a:xfrm>
            <a:off x="701411" y="3657732"/>
            <a:ext cx="12465578" cy="78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3"/>
              </a:lnSpc>
            </a:pPr>
            <a:r>
              <a:rPr lang="en-US" sz="7200" dirty="0" err="1">
                <a:solidFill>
                  <a:srgbClr val="FFFFFF"/>
                </a:solidFill>
                <a:latin typeface="Times Neue Roman"/>
              </a:rPr>
              <a:t>Задачи</a:t>
            </a:r>
            <a:r>
              <a:rPr lang="en-US" sz="7200" dirty="0">
                <a:solidFill>
                  <a:srgbClr val="FFFFFF"/>
                </a:solidFill>
                <a:latin typeface="Times Neue Roman"/>
              </a:rPr>
              <a:t>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15240" y="4722804"/>
            <a:ext cx="794004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Провести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эксперимент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Times Neue Roman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Исследовать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наблюдения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  <a:latin typeface="Times Neue Roman"/>
            </a:endParaRP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Подвести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итоги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Разработать</a:t>
            </a: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ue Roman"/>
              </a:rPr>
              <a:t>рекомендации</a:t>
            </a:r>
            <a:r>
              <a:rPr lang="en-US" sz="4000" dirty="0">
                <a:solidFill>
                  <a:srgbClr val="B154DD"/>
                </a:solidFill>
                <a:latin typeface="Times Neue Roman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81098" y="-862131"/>
            <a:ext cx="3956403" cy="3781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734044" y="6695707"/>
            <a:ext cx="5382663" cy="47905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566353" y="2919531"/>
            <a:ext cx="9116334" cy="4394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 t="28837"/>
          <a:stretch>
            <a:fillRect/>
          </a:stretch>
        </p:blipFill>
        <p:spPr>
          <a:xfrm>
            <a:off x="3276600" y="2628900"/>
            <a:ext cx="11397110" cy="687216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69309" y="876300"/>
            <a:ext cx="7611691" cy="147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dirty="0" err="1">
                <a:solidFill>
                  <a:srgbClr val="FFFFFF"/>
                </a:solidFill>
                <a:latin typeface="Times Neue Roman"/>
              </a:rPr>
              <a:t>Состав</a:t>
            </a:r>
            <a:r>
              <a:rPr lang="en-US" sz="87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8700" dirty="0" err="1">
                <a:solidFill>
                  <a:srgbClr val="FFFFFF"/>
                </a:solidFill>
                <a:latin typeface="Times Neue Roman"/>
              </a:rPr>
              <a:t>слюны</a:t>
            </a:r>
            <a:endParaRPr lang="en-US" sz="8700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1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3000"/>
          </a:blip>
          <a:srcRect l="332" t="52072" r="332"/>
          <a:stretch>
            <a:fillRect/>
          </a:stretch>
        </p:blipFill>
        <p:spPr>
          <a:xfrm>
            <a:off x="-3004690" y="1028700"/>
            <a:ext cx="19969977" cy="9502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506256" y="7552133"/>
            <a:ext cx="5157925" cy="48871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63000"/>
          </a:blip>
          <a:srcRect/>
          <a:stretch>
            <a:fillRect/>
          </a:stretch>
        </p:blipFill>
        <p:spPr>
          <a:xfrm>
            <a:off x="16131705" y="1007031"/>
            <a:ext cx="1942164" cy="21639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 t="10945" b="10579"/>
          <a:stretch>
            <a:fillRect/>
          </a:stretch>
        </p:blipFill>
        <p:spPr>
          <a:xfrm>
            <a:off x="2220616" y="2979529"/>
            <a:ext cx="6207410" cy="64949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099" b="19887"/>
          <a:stretch>
            <a:fillRect/>
          </a:stretch>
        </p:blipFill>
        <p:spPr>
          <a:xfrm>
            <a:off x="9437553" y="2979529"/>
            <a:ext cx="6451463" cy="64949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20616" y="885825"/>
            <a:ext cx="13911089" cy="120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8000" dirty="0" err="1">
                <a:solidFill>
                  <a:srgbClr val="FFFFFF"/>
                </a:solidFill>
                <a:latin typeface="Times Neue Roman"/>
              </a:rPr>
              <a:t>Воздействие</a:t>
            </a:r>
            <a:r>
              <a:rPr lang="en-US" sz="8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Times Neue Roman"/>
              </a:rPr>
              <a:t>слюны</a:t>
            </a:r>
            <a:r>
              <a:rPr lang="en-US" sz="8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Times Neue Roman"/>
              </a:rPr>
              <a:t>на</a:t>
            </a:r>
            <a:r>
              <a:rPr lang="en-US" sz="8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Times Neue Roman"/>
              </a:rPr>
              <a:t>крахмал</a:t>
            </a:r>
            <a:endParaRPr lang="en-US" sz="8000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8282" t="44281" r="2546" b="4861"/>
          <a:stretch>
            <a:fillRect/>
          </a:stretch>
        </p:blipFill>
        <p:spPr>
          <a:xfrm>
            <a:off x="100584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451408" y="4350548"/>
            <a:ext cx="6209802" cy="4774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 t="23791" b="32593"/>
          <a:stretch>
            <a:fillRect/>
          </a:stretch>
        </p:blipFill>
        <p:spPr>
          <a:xfrm>
            <a:off x="12310907" y="1314983"/>
            <a:ext cx="4490803" cy="26115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00522" y="466038"/>
            <a:ext cx="6393037" cy="152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FFFFFF"/>
                </a:solidFill>
                <a:latin typeface="Times Neue Roman"/>
              </a:rPr>
              <a:t>Ход работы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4323" y="2354569"/>
            <a:ext cx="10807077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4000" dirty="0">
                <a:solidFill>
                  <a:srgbClr val="FFFFFF"/>
                </a:solidFill>
                <a:latin typeface="Times Neue Roman"/>
              </a:rPr>
              <a:t>    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Для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эксперимента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мы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взяли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6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пробирок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В 3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налили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2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мл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, 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затем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каждую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добавили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вареный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крахмал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и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капнули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несколько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капель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йода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После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того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как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окрас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смеси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изменился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синий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первую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пробирку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смесью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добавили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несколько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капель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лимонной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кислоты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вторую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капли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раствора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соды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Третью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оставили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без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изменений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. А в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пробирки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4,5,6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мы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налили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обычную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воду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воду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со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льдом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и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подогретую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ue Roman"/>
              </a:rPr>
              <a:t>воду</a:t>
            </a:r>
            <a:r>
              <a:rPr lang="en-US" sz="4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3399" dirty="0">
                <a:solidFill>
                  <a:srgbClr val="FFFFFF"/>
                </a:solidFill>
                <a:latin typeface="Times Neue Roman"/>
              </a:rPr>
              <a:t>. </a:t>
            </a:r>
          </a:p>
          <a:p>
            <a:pPr algn="just">
              <a:lnSpc>
                <a:spcPts val="4759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28700" y="3366560"/>
            <a:ext cx="3907242" cy="52096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289672" y="3366560"/>
            <a:ext cx="3307141" cy="4409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 t="18561" b="20048"/>
          <a:stretch>
            <a:fillRect/>
          </a:stretch>
        </p:blipFill>
        <p:spPr>
          <a:xfrm>
            <a:off x="8992991" y="3366560"/>
            <a:ext cx="7798328" cy="63832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32815" y="356912"/>
            <a:ext cx="5127997" cy="121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FFFFFF"/>
                </a:solidFill>
                <a:latin typeface="Times Neue Roman"/>
              </a:rPr>
              <a:t>Уровень pH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1764" y="1790700"/>
            <a:ext cx="1697183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Times Neue Roman"/>
              </a:rPr>
              <a:t>     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В 1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,</a:t>
            </a:r>
            <a:r>
              <a:rPr lang="ru-RU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2 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и 3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пробирках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мы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измерили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уровень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pH с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помощью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endParaRPr lang="ru-RU" sz="4400" dirty="0" smtClean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759"/>
              </a:lnSpc>
            </a:pP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датчика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pH 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и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получили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следующий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график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9000"/>
          </a:blip>
          <a:srcRect/>
          <a:stretch>
            <a:fillRect/>
          </a:stretch>
        </p:blipFill>
        <p:spPr>
          <a:xfrm>
            <a:off x="-2133600" y="-3009900"/>
            <a:ext cx="10954575" cy="10803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191146">
            <a:off x="16337506" y="1735467"/>
            <a:ext cx="3078666" cy="2740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011589" y="9258300"/>
            <a:ext cx="2405681" cy="2279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 t="21949" b="31305"/>
          <a:stretch>
            <a:fillRect/>
          </a:stretch>
        </p:blipFill>
        <p:spPr>
          <a:xfrm>
            <a:off x="4944288" y="6676387"/>
            <a:ext cx="8399424" cy="29447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80017" y="2171700"/>
            <a:ext cx="17127965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indent="-742950">
              <a:buAutoNum type="arabicParenR"/>
            </a:pP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Если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среда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раствора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кислая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(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как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с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лимонной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кислотой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),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то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убывающий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(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направлен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вниз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) и 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значение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pH в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ней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0- 6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.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  <a:p>
            <a:r>
              <a:rPr lang="en-US" sz="4400" dirty="0">
                <a:solidFill>
                  <a:srgbClr val="FFFFFF"/>
                </a:solidFill>
                <a:latin typeface="Times Neue Roman"/>
              </a:rPr>
              <a:t>2)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Если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среда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раствора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нейтральная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(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как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3) , </a:t>
            </a:r>
            <a:endParaRPr lang="ru-RU" sz="4400" dirty="0" smtClean="0">
              <a:solidFill>
                <a:srgbClr val="FFFFFF"/>
              </a:solidFill>
              <a:latin typeface="Times Neue Roman"/>
            </a:endParaRPr>
          </a:p>
          <a:p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то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функции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будет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горизонтальной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прямой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значение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pH  7.</a:t>
            </a:r>
          </a:p>
          <a:p>
            <a:r>
              <a:rPr lang="en-US" sz="4400" dirty="0">
                <a:solidFill>
                  <a:srgbClr val="FFFFFF"/>
                </a:solidFill>
                <a:latin typeface="Times Neue Roman"/>
              </a:rPr>
              <a:t>3)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Если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среда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раствора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щелочная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(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как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пробирке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с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раствором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соды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), </a:t>
            </a:r>
            <a:endParaRPr lang="ru-RU" sz="4400" dirty="0" smtClean="0">
              <a:solidFill>
                <a:srgbClr val="FFFFFF"/>
              </a:solidFill>
              <a:latin typeface="Times Neue Roman"/>
            </a:endParaRPr>
          </a:p>
          <a:p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то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график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будет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возрастающий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(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направлен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вверх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), </a:t>
            </a:r>
            <a:r>
              <a:rPr lang="en-US" sz="4400" dirty="0" err="1">
                <a:solidFill>
                  <a:srgbClr val="FFFFFF"/>
                </a:solidFill>
                <a:latin typeface="Times Neue Roman"/>
              </a:rPr>
              <a:t>значение</a:t>
            </a:r>
            <a:r>
              <a:rPr lang="en-US" sz="4400" dirty="0">
                <a:solidFill>
                  <a:srgbClr val="FFFFFF"/>
                </a:solidFill>
                <a:latin typeface="Times Neue Roman"/>
              </a:rPr>
              <a:t> pH 8-14.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335" y="658077"/>
            <a:ext cx="17127965" cy="95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6000" dirty="0" err="1">
                <a:solidFill>
                  <a:srgbClr val="FFFFFF"/>
                </a:solidFill>
                <a:latin typeface="Times Neue Roman"/>
              </a:rPr>
              <a:t>Анализ</a:t>
            </a:r>
            <a:r>
              <a:rPr lang="en-US" sz="6000" dirty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Times Neue Roman"/>
              </a:rPr>
              <a:t>графика</a:t>
            </a:r>
            <a:endParaRPr lang="en-US" sz="6000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6480" b="2648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 t="11862" b="35653"/>
          <a:stretch>
            <a:fillRect/>
          </a:stretch>
        </p:blipFill>
        <p:spPr>
          <a:xfrm>
            <a:off x="1128920" y="4164381"/>
            <a:ext cx="8015080" cy="56088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 t="30928"/>
          <a:stretch>
            <a:fillRect/>
          </a:stretch>
        </p:blipFill>
        <p:spPr>
          <a:xfrm>
            <a:off x="10780235" y="4164381"/>
            <a:ext cx="5519910" cy="50835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80812" y="895350"/>
            <a:ext cx="5844853" cy="122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FFFFFF"/>
                </a:solidFill>
                <a:latin typeface="Times Neue Roman"/>
              </a:rPr>
              <a:t>Температура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62001" y="2400300"/>
            <a:ext cx="1733961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7"/>
              </a:lnSpc>
            </a:pP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    В 4,5 и 6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пробирках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мы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измерили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температуру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с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помощью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endParaRPr lang="ru-RU" sz="4400" dirty="0" smtClean="0">
              <a:solidFill>
                <a:srgbClr val="FFFFFF"/>
              </a:solidFill>
              <a:latin typeface="Times Neue Roman"/>
            </a:endParaRPr>
          </a:p>
          <a:p>
            <a:pPr algn="ctr">
              <a:lnSpc>
                <a:spcPts val="4687"/>
              </a:lnSpc>
            </a:pP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датчика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температуры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и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получили</a:t>
            </a:r>
            <a:r>
              <a:rPr lang="en-US" sz="4400" dirty="0" smtClean="0">
                <a:solidFill>
                  <a:srgbClr val="FFFFFF"/>
                </a:solidFill>
                <a:latin typeface="Times Neue Roman"/>
              </a:rPr>
              <a:t>  </a:t>
            </a:r>
            <a:r>
              <a:rPr lang="en-US" sz="4400" dirty="0" err="1" smtClean="0">
                <a:solidFill>
                  <a:srgbClr val="FFFFFF"/>
                </a:solidFill>
                <a:latin typeface="Times Neue Roman"/>
              </a:rPr>
              <a:t>график</a:t>
            </a:r>
            <a:endParaRPr lang="en-US" sz="4400" dirty="0">
              <a:solidFill>
                <a:srgbClr val="FFFFFF"/>
              </a:solidFill>
              <a:latin typeface="Times Neue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495</Words>
  <Application>Microsoft Office PowerPoint</Application>
  <PresentationFormat>Произвольный</PresentationFormat>
  <Paragraphs>54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Times Neue Roman Bold</vt:lpstr>
      <vt:lpstr>Times Neue Roman</vt:lpstr>
      <vt:lpstr>Calibri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Добавить заголовок</dc:title>
  <cp:lastModifiedBy>Admin</cp:lastModifiedBy>
  <cp:revision>15</cp:revision>
  <dcterms:created xsi:type="dcterms:W3CDTF">2006-08-16T00:00:00Z</dcterms:created>
  <dcterms:modified xsi:type="dcterms:W3CDTF">2022-04-04T14:42:12Z</dcterms:modified>
  <dc:identifier>DAE6UhnqDD4</dc:identifier>
</cp:coreProperties>
</file>