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  <p:embeddedFont>
      <p:font typeface="Balmy" charset="1" panose="00000000000000000000"/>
      <p:regular r:id="rId12"/>
    </p:embeddedFont>
    <p:embeddedFont>
      <p:font typeface="Balsamiq Sans" charset="1" panose="02000603000000000000"/>
      <p:regular r:id="rId13"/>
    </p:embeddedFont>
    <p:embeddedFont>
      <p:font typeface="Balsamiq Sans Bold" charset="1" panose="02000603000000000000"/>
      <p:regular r:id="rId14"/>
    </p:embeddedFont>
    <p:embeddedFont>
      <p:font typeface="Balsamiq Sans Italics" charset="1" panose="02000603000000000000"/>
      <p:regular r:id="rId15"/>
    </p:embeddedFont>
    <p:embeddedFont>
      <p:font typeface="Balsamiq Sans Bold Italics" charset="1" panose="02000603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0.pn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jpeg" Type="http://schemas.openxmlformats.org/officeDocument/2006/relationships/image"/><Relationship Id="rId3" Target="../media/image34.jpeg" Type="http://schemas.openxmlformats.org/officeDocument/2006/relationships/image"/><Relationship Id="rId4" Target="../media/image35.jpeg" Type="http://schemas.openxmlformats.org/officeDocument/2006/relationships/image"/><Relationship Id="rId5" Target="../media/image3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967127" y="0"/>
            <a:ext cx="10379930" cy="10379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22838" y="2179251"/>
            <a:ext cx="7749789" cy="774978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734281" y="430187"/>
            <a:ext cx="6026062" cy="197870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3592385" y="1028700"/>
            <a:ext cx="1820419" cy="1763531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8115300" y="3604275"/>
            <a:ext cx="9144000" cy="4669839"/>
            <a:chOff x="0" y="0"/>
            <a:chExt cx="12192000" cy="6226452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3351"/>
              <a:ext cx="12192000" cy="3768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148"/>
                </a:lnSpc>
              </a:pPr>
              <a:r>
                <a:rPr lang="en-US" spc="-185" sz="9290">
                  <a:solidFill>
                    <a:srgbClr val="FF1616"/>
                  </a:solidFill>
                  <a:latin typeface="Balmy"/>
                </a:rPr>
                <a:t>"ОЦЕНКА УРОВНЯ ОСВЕЩЕННОСТИ"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4121427"/>
              <a:ext cx="12192000" cy="2105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223"/>
                </a:lnSpc>
              </a:pPr>
              <a:r>
                <a:rPr lang="en-US" sz="3519">
                  <a:solidFill>
                    <a:srgbClr val="FF5757"/>
                  </a:solidFill>
                  <a:latin typeface="Balsamiq Sans"/>
                </a:rPr>
                <a:t>МБОУ Каменская средняя школа Каюшина Екатерина 11 класс</a:t>
              </a:r>
            </a:p>
            <a:p>
              <a:pPr algn="r">
                <a:lnSpc>
                  <a:spcPts val="4223"/>
                </a:lnSpc>
              </a:pPr>
              <a:r>
                <a:rPr lang="en-US" sz="3519">
                  <a:solidFill>
                    <a:srgbClr val="FF5757"/>
                  </a:solidFill>
                  <a:latin typeface="Balsamiq Sans"/>
                </a:rPr>
                <a:t>Руководитель: Голубева Е.В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11566" y="374858"/>
            <a:ext cx="16838339" cy="8883442"/>
          </a:xfrm>
          <a:prstGeom prst="rect">
            <a:avLst/>
          </a:prstGeom>
          <a:solidFill>
            <a:srgbClr val="FF5757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088128" y="2548556"/>
            <a:ext cx="5685214" cy="637892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4582372" y="1028700"/>
            <a:ext cx="8696727" cy="1698725"/>
            <a:chOff x="0" y="0"/>
            <a:chExt cx="9721608" cy="1898914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9721607" cy="1898914"/>
            </a:xfrm>
            <a:custGeom>
              <a:avLst/>
              <a:gdLst/>
              <a:ahLst/>
              <a:cxnLst/>
              <a:rect r="r" b="b" t="t" l="l"/>
              <a:pathLst>
                <a:path h="1898914" w="9721607">
                  <a:moveTo>
                    <a:pt x="9721607" y="949457"/>
                  </a:moveTo>
                  <a:lnTo>
                    <a:pt x="9721607" y="949457"/>
                  </a:lnTo>
                  <a:cubicBezTo>
                    <a:pt x="9721607" y="1470416"/>
                    <a:pt x="9293237" y="1898914"/>
                    <a:pt x="8764663" y="1898914"/>
                  </a:cubicBezTo>
                  <a:lnTo>
                    <a:pt x="956945" y="1898914"/>
                  </a:lnTo>
                  <a:cubicBezTo>
                    <a:pt x="428371" y="1898914"/>
                    <a:pt x="0" y="1470416"/>
                    <a:pt x="0" y="949457"/>
                  </a:cubicBezTo>
                  <a:lnTo>
                    <a:pt x="0" y="949457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8764663" y="0"/>
                  </a:lnTo>
                  <a:cubicBezTo>
                    <a:pt x="9293110" y="0"/>
                    <a:pt x="9721607" y="428371"/>
                    <a:pt x="9721607" y="9494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396847" y="6537737"/>
            <a:ext cx="3068391" cy="175177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alphaModFix amt="6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31721" y="525459"/>
            <a:ext cx="1366266" cy="135260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48588" y="1201761"/>
            <a:ext cx="1366266" cy="135260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48135" y="6837534"/>
            <a:ext cx="3739865" cy="3449466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803680" y="3103290"/>
            <a:ext cx="1744456" cy="5186219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5811521" y="1381179"/>
            <a:ext cx="6238428" cy="1346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9"/>
              </a:lnSpc>
            </a:pPr>
            <a:r>
              <a:rPr lang="en-US" spc="-47" sz="4753">
                <a:solidFill>
                  <a:srgbClr val="FF1616"/>
                </a:solidFill>
                <a:latin typeface="Balmy"/>
              </a:rPr>
              <a:t>Влияние света на здоровье человека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3055665"/>
            <a:ext cx="6284894" cy="4157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39"/>
              </a:lnSpc>
            </a:pPr>
          </a:p>
          <a:p>
            <a:pPr algn="just">
              <a:lnSpc>
                <a:spcPts val="3739"/>
              </a:lnSpc>
            </a:pPr>
            <a:r>
              <a:rPr lang="en-US" sz="2671">
                <a:solidFill>
                  <a:srgbClr val="FFFFFF"/>
                </a:solidFill>
                <a:latin typeface="Balsamiq Sans"/>
              </a:rPr>
              <a:t>Освещенность - важный фактор производственной и окружающей среды.</a:t>
            </a:r>
          </a:p>
          <a:p>
            <a:pPr algn="just">
              <a:lnSpc>
                <a:spcPts val="3739"/>
              </a:lnSpc>
            </a:pPr>
            <a:r>
              <a:rPr lang="en-US" sz="2671">
                <a:solidFill>
                  <a:srgbClr val="FFFFFF"/>
                </a:solidFill>
                <a:latin typeface="Balsamiq Sans"/>
              </a:rPr>
              <a:t> Плохое освещение влияет на :</a:t>
            </a:r>
          </a:p>
          <a:p>
            <a:pPr algn="just" marL="576675" indent="-288338" lvl="1">
              <a:lnSpc>
                <a:spcPts val="3739"/>
              </a:lnSpc>
              <a:buFont typeface="Arial"/>
              <a:buChar char="•"/>
            </a:pPr>
            <a:r>
              <a:rPr lang="en-US" sz="2671">
                <a:solidFill>
                  <a:srgbClr val="FFFFFF"/>
                </a:solidFill>
                <a:latin typeface="Balsamiq Sans"/>
              </a:rPr>
              <a:t>зрительную работоспособность</a:t>
            </a:r>
          </a:p>
          <a:p>
            <a:pPr algn="just" marL="576675" indent="-288338" lvl="1">
              <a:lnSpc>
                <a:spcPts val="3739"/>
              </a:lnSpc>
              <a:buFont typeface="Arial"/>
              <a:buChar char="•"/>
            </a:pPr>
            <a:r>
              <a:rPr lang="en-US" sz="2671">
                <a:solidFill>
                  <a:srgbClr val="FFFFFF"/>
                </a:solidFill>
                <a:latin typeface="Balsamiq Sans"/>
              </a:rPr>
              <a:t>психику человека</a:t>
            </a:r>
          </a:p>
          <a:p>
            <a:pPr algn="just" marL="576675" indent="-288338" lvl="1">
              <a:lnSpc>
                <a:spcPts val="3739"/>
              </a:lnSpc>
              <a:buFont typeface="Arial"/>
              <a:buChar char="•"/>
            </a:pPr>
            <a:r>
              <a:rPr lang="en-US" sz="2671">
                <a:solidFill>
                  <a:srgbClr val="FFFFFF"/>
                </a:solidFill>
                <a:latin typeface="Balsamiq Sans"/>
              </a:rPr>
              <a:t>эмоциональное состояние</a:t>
            </a:r>
          </a:p>
          <a:p>
            <a:pPr algn="just" marL="576675" indent="-288338" lvl="1">
              <a:lnSpc>
                <a:spcPts val="3739"/>
              </a:lnSpc>
              <a:buFont typeface="Arial"/>
              <a:buChar char="•"/>
            </a:pPr>
            <a:r>
              <a:rPr lang="en-US" sz="2671">
                <a:solidFill>
                  <a:srgbClr val="FFFFFF"/>
                </a:solidFill>
                <a:latin typeface="Balsamiq Sans"/>
              </a:rPr>
              <a:t> усталость нервной системы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7651341" cy="10287000"/>
          </a:xfrm>
          <a:prstGeom prst="rect">
            <a:avLst/>
          </a:prstGeom>
          <a:solidFill>
            <a:srgbClr val="FF5757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90540" y="3366917"/>
            <a:ext cx="483212" cy="483212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0540" y="466122"/>
            <a:ext cx="6016454" cy="190338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099253" y="-1389605"/>
            <a:ext cx="3883342" cy="4114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67796" y="-908390"/>
            <a:ext cx="4114800" cy="411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51845" y="5613099"/>
            <a:ext cx="1600775" cy="411414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306365">
            <a:off x="8993771" y="4971080"/>
            <a:ext cx="1820419" cy="176353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96213">
            <a:off x="5596865" y="5508772"/>
            <a:ext cx="1220257" cy="934051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028700" y="1028700"/>
            <a:ext cx="5707196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FFD3C0"/>
                </a:solidFill>
                <a:latin typeface="Balmy"/>
              </a:rPr>
              <a:t>Проблема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642863" y="2752578"/>
            <a:ext cx="7776370" cy="1678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75"/>
              </a:lnSpc>
            </a:pPr>
          </a:p>
          <a:p>
            <a:pPr>
              <a:lnSpc>
                <a:spcPts val="4575"/>
              </a:lnSpc>
              <a:spcBef>
                <a:spcPct val="0"/>
              </a:spcBef>
            </a:pPr>
            <a:r>
              <a:rPr lang="en-US" sz="3268">
                <a:solidFill>
                  <a:srgbClr val="64352B"/>
                </a:solidFill>
                <a:latin typeface="Balsamiq Sans Bold"/>
              </a:rPr>
              <a:t>Оценить уровень освещенности в различных зонах кабинета.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54786" y="3316779"/>
            <a:ext cx="6571141" cy="1595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64352B"/>
                </a:solidFill>
                <a:latin typeface="Balsamiq Sans Bold"/>
              </a:rPr>
              <a:t>Соответствует ли уровень освещенности в кабинете биологии нормам СанПинов 2022г.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889393" y="1028700"/>
            <a:ext cx="2551412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FF1616"/>
                </a:solidFill>
                <a:latin typeface="Balmy"/>
              </a:rPr>
              <a:t>Цель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156871" y="466122"/>
            <a:ext cx="6016454" cy="1903387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 rot="0">
            <a:off x="7915266" y="3383454"/>
            <a:ext cx="483212" cy="483212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61888" y="695185"/>
            <a:ext cx="16838339" cy="8896630"/>
          </a:xfrm>
          <a:prstGeom prst="rect">
            <a:avLst/>
          </a:prstGeom>
          <a:solidFill>
            <a:srgbClr val="FF5757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761888" y="702596"/>
            <a:ext cx="6156955" cy="8896630"/>
            <a:chOff x="0" y="0"/>
            <a:chExt cx="8209273" cy="11862173"/>
          </a:xfrm>
        </p:grpSpPr>
        <p:sp>
          <p:nvSpPr>
            <p:cNvPr name="AutoShape 4" id="4"/>
            <p:cNvSpPr/>
            <p:nvPr/>
          </p:nvSpPr>
          <p:spPr>
            <a:xfrm>
              <a:off x="0" y="0"/>
              <a:ext cx="8209273" cy="11862173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688383" y="5980702"/>
            <a:ext cx="2764929" cy="2885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188619" y="7423502"/>
            <a:ext cx="2209105" cy="132546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133128" y="6914167"/>
            <a:ext cx="2479372" cy="234413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5491272" y="-645591"/>
            <a:ext cx="3403896" cy="334858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17888" y="-874079"/>
            <a:ext cx="5309419" cy="41148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028700" y="2405347"/>
            <a:ext cx="5489250" cy="6797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7012" indent="-378506" lvl="1">
              <a:lnSpc>
                <a:spcPts val="4908"/>
              </a:lnSpc>
              <a:buFont typeface="Arial"/>
              <a:buChar char="•"/>
            </a:pPr>
            <a:r>
              <a:rPr lang="en-US" sz="3506">
                <a:solidFill>
                  <a:srgbClr val="FF5757"/>
                </a:solidFill>
                <a:latin typeface="Balsamiq Sans"/>
              </a:rPr>
              <a:t>Какое влияние оказывает свет на здоровье ученика и его работоспособность?</a:t>
            </a:r>
          </a:p>
          <a:p>
            <a:pPr>
              <a:lnSpc>
                <a:spcPts val="4908"/>
              </a:lnSpc>
            </a:pPr>
          </a:p>
          <a:p>
            <a:pPr marL="757012" indent="-378506" lvl="1">
              <a:lnSpc>
                <a:spcPts val="4908"/>
              </a:lnSpc>
              <a:buFont typeface="Arial"/>
              <a:buChar char="•"/>
            </a:pPr>
            <a:r>
              <a:rPr lang="en-US" sz="3506">
                <a:solidFill>
                  <a:srgbClr val="FF5757"/>
                </a:solidFill>
                <a:latin typeface="Balsamiq Sans"/>
              </a:rPr>
              <a:t>Какая связь между аккомодацией глаза ученика и освещенностью помещения школы?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79230" y="1391601"/>
            <a:ext cx="3189477" cy="1089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18"/>
              </a:lnSpc>
            </a:pPr>
            <a:r>
              <a:rPr lang="en-US" sz="6298">
                <a:solidFill>
                  <a:srgbClr val="FF1616"/>
                </a:solidFill>
                <a:latin typeface="Balmy"/>
              </a:rPr>
              <a:t>Задачи: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133128" y="1556022"/>
            <a:ext cx="6110981" cy="2393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83"/>
              </a:lnSpc>
            </a:pPr>
            <a:r>
              <a:rPr lang="en-US" sz="6845">
                <a:solidFill>
                  <a:srgbClr val="FFFFFF"/>
                </a:solidFill>
                <a:latin typeface="Balmy"/>
              </a:rPr>
              <a:t>Оборудование:</a:t>
            </a:r>
          </a:p>
          <a:p>
            <a:pPr algn="ctr">
              <a:lnSpc>
                <a:spcPts val="9583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7306390" y="3042929"/>
            <a:ext cx="7764457" cy="3247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95782" indent="-397891" lvl="1">
              <a:lnSpc>
                <a:spcPts val="5160"/>
              </a:lnSpc>
              <a:buFont typeface="Arial"/>
              <a:buChar char="•"/>
            </a:pPr>
            <a:r>
              <a:rPr lang="en-US" sz="3685">
                <a:solidFill>
                  <a:srgbClr val="FFFFFF"/>
                </a:solidFill>
                <a:latin typeface="Balsamiq Sans"/>
              </a:rPr>
              <a:t>Ноутбук с установленной программой MainLab</a:t>
            </a:r>
          </a:p>
          <a:p>
            <a:pPr algn="ctr">
              <a:lnSpc>
                <a:spcPts val="5160"/>
              </a:lnSpc>
            </a:pPr>
          </a:p>
          <a:p>
            <a:pPr algn="ctr" marL="795782" indent="-397891" lvl="1">
              <a:lnSpc>
                <a:spcPts val="5160"/>
              </a:lnSpc>
              <a:buFont typeface="Arial"/>
              <a:buChar char="•"/>
            </a:pPr>
            <a:r>
              <a:rPr lang="en-US" sz="3685">
                <a:solidFill>
                  <a:srgbClr val="FFFFFF"/>
                </a:solidFill>
                <a:latin typeface="Balsamiq Sans"/>
              </a:rPr>
              <a:t>Датчик уровня освещенности.</a:t>
            </a:r>
          </a:p>
          <a:p>
            <a:pPr algn="just">
              <a:lnSpc>
                <a:spcPts val="516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E1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80554" y="-1556817"/>
            <a:ext cx="13400634" cy="13400634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19189" r="0" b="20887"/>
          <a:stretch>
            <a:fillRect/>
          </a:stretch>
        </p:blipFill>
        <p:spPr>
          <a:xfrm flipH="false" flipV="false" rot="0">
            <a:off x="14056907" y="1356782"/>
            <a:ext cx="3555817" cy="461668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24690" t="45706" r="15991" b="34678"/>
          <a:stretch>
            <a:fillRect/>
          </a:stretch>
        </p:blipFill>
        <p:spPr>
          <a:xfrm flipH="false" flipV="false" rot="0">
            <a:off x="9681715" y="1356782"/>
            <a:ext cx="3834183" cy="274693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21363" r="782" b="27545"/>
          <a:stretch>
            <a:fillRect/>
          </a:stretch>
        </p:blipFill>
        <p:spPr>
          <a:xfrm flipH="false" flipV="false" rot="0">
            <a:off x="9681715" y="4635911"/>
            <a:ext cx="3834183" cy="427785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rcRect l="0" t="43919" r="0" b="24419"/>
          <a:stretch>
            <a:fillRect/>
          </a:stretch>
        </p:blipFill>
        <p:spPr>
          <a:xfrm flipH="false" flipV="false" rot="0">
            <a:off x="14056907" y="6474562"/>
            <a:ext cx="3555817" cy="2439201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028700" y="654133"/>
            <a:ext cx="7056954" cy="154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5757"/>
                </a:solidFill>
                <a:latin typeface="Balmy"/>
              </a:rPr>
              <a:t>Ход работы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2361034"/>
            <a:ext cx="6540036" cy="1039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2"/>
              </a:lnSpc>
            </a:pPr>
            <a:r>
              <a:rPr lang="en-US" sz="2966">
                <a:solidFill>
                  <a:srgbClr val="FF5757"/>
                </a:solidFill>
                <a:latin typeface="Balsamiq Sans"/>
              </a:rPr>
              <a:t>Измерить уровень освещенности в разных зонах класса.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75808" y="3727425"/>
            <a:ext cx="4762738" cy="6047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76740" indent="-288370" lvl="1">
              <a:lnSpc>
                <a:spcPts val="3739"/>
              </a:lnSpc>
              <a:buFont typeface="Arial"/>
              <a:buChar char="•"/>
            </a:pPr>
            <a:r>
              <a:rPr lang="en-US" sz="2671">
                <a:solidFill>
                  <a:srgbClr val="FF5757"/>
                </a:solidFill>
                <a:latin typeface="Balsamiq Sans"/>
              </a:rPr>
              <a:t>1 парта у окна </a:t>
            </a:r>
          </a:p>
          <a:p>
            <a:pPr algn="ctr" marL="576740" indent="-288370" lvl="1">
              <a:lnSpc>
                <a:spcPts val="3739"/>
              </a:lnSpc>
              <a:buFont typeface="Arial"/>
              <a:buChar char="•"/>
            </a:pPr>
            <a:r>
              <a:rPr lang="en-US" sz="2671">
                <a:solidFill>
                  <a:srgbClr val="FF5757"/>
                </a:solidFill>
                <a:latin typeface="Balsamiq Sans"/>
              </a:rPr>
              <a:t>1 парта ср. ряда</a:t>
            </a:r>
          </a:p>
          <a:p>
            <a:pPr algn="ctr" marL="576740" indent="-288370" lvl="1">
              <a:lnSpc>
                <a:spcPts val="3739"/>
              </a:lnSpc>
              <a:buFont typeface="Arial"/>
              <a:buChar char="•"/>
            </a:pPr>
            <a:r>
              <a:rPr lang="en-US" sz="2671">
                <a:solidFill>
                  <a:srgbClr val="FF5757"/>
                </a:solidFill>
                <a:latin typeface="Balsamiq Sans"/>
              </a:rPr>
              <a:t>1 парта у стены</a:t>
            </a:r>
          </a:p>
          <a:p>
            <a:pPr algn="ctr">
              <a:lnSpc>
                <a:spcPts val="3739"/>
              </a:lnSpc>
            </a:pPr>
          </a:p>
          <a:p>
            <a:pPr algn="ctr" marL="576740" indent="-288370" lvl="1">
              <a:lnSpc>
                <a:spcPts val="3739"/>
              </a:lnSpc>
              <a:buFont typeface="Arial"/>
              <a:buChar char="•"/>
            </a:pPr>
            <a:r>
              <a:rPr lang="en-US" sz="2671">
                <a:solidFill>
                  <a:srgbClr val="FF5757"/>
                </a:solidFill>
                <a:latin typeface="Balsamiq Sans"/>
              </a:rPr>
              <a:t>Средняя парта у окна</a:t>
            </a:r>
          </a:p>
          <a:p>
            <a:pPr algn="ctr" marL="576740" indent="-288370" lvl="1">
              <a:lnSpc>
                <a:spcPts val="3739"/>
              </a:lnSpc>
              <a:buFont typeface="Arial"/>
              <a:buChar char="•"/>
            </a:pPr>
            <a:r>
              <a:rPr lang="en-US" sz="2671">
                <a:solidFill>
                  <a:srgbClr val="FF5757"/>
                </a:solidFill>
                <a:latin typeface="Balsamiq Sans"/>
              </a:rPr>
              <a:t>Средняя парта ср.ряда</a:t>
            </a:r>
          </a:p>
          <a:p>
            <a:pPr algn="ctr" marL="576740" indent="-288370" lvl="1">
              <a:lnSpc>
                <a:spcPts val="3739"/>
              </a:lnSpc>
              <a:buFont typeface="Arial"/>
              <a:buChar char="•"/>
            </a:pPr>
            <a:r>
              <a:rPr lang="en-US" sz="2671">
                <a:solidFill>
                  <a:srgbClr val="FF5757"/>
                </a:solidFill>
                <a:latin typeface="Balsamiq Sans"/>
              </a:rPr>
              <a:t>Средняя парта у стены</a:t>
            </a:r>
          </a:p>
          <a:p>
            <a:pPr algn="ctr">
              <a:lnSpc>
                <a:spcPts val="3739"/>
              </a:lnSpc>
            </a:pPr>
          </a:p>
          <a:p>
            <a:pPr algn="ctr" marL="576740" indent="-288370" lvl="1">
              <a:lnSpc>
                <a:spcPts val="3739"/>
              </a:lnSpc>
              <a:buFont typeface="Arial"/>
              <a:buChar char="•"/>
            </a:pPr>
            <a:r>
              <a:rPr lang="en-US" sz="2671">
                <a:solidFill>
                  <a:srgbClr val="FF5757"/>
                </a:solidFill>
                <a:latin typeface="Balsamiq Sans"/>
              </a:rPr>
              <a:t>Последняя парта у окна</a:t>
            </a:r>
          </a:p>
          <a:p>
            <a:pPr algn="ctr" marL="576740" indent="-288370" lvl="1">
              <a:lnSpc>
                <a:spcPts val="3739"/>
              </a:lnSpc>
              <a:buFont typeface="Arial"/>
              <a:buChar char="•"/>
            </a:pPr>
            <a:r>
              <a:rPr lang="en-US" sz="2671">
                <a:solidFill>
                  <a:srgbClr val="FF5757"/>
                </a:solidFill>
                <a:latin typeface="Balsamiq Sans"/>
              </a:rPr>
              <a:t>Последняя парта ср. ряда</a:t>
            </a:r>
          </a:p>
          <a:p>
            <a:pPr algn="ctr" marL="576740" indent="-288370" lvl="1">
              <a:lnSpc>
                <a:spcPts val="3739"/>
              </a:lnSpc>
              <a:buFont typeface="Arial"/>
              <a:buChar char="•"/>
            </a:pPr>
            <a:r>
              <a:rPr lang="en-US" sz="2671">
                <a:solidFill>
                  <a:srgbClr val="FF5757"/>
                </a:solidFill>
                <a:latin typeface="Balsamiq Sans"/>
              </a:rPr>
              <a:t>Последняя парта у стены</a:t>
            </a:r>
          </a:p>
          <a:p>
            <a:pPr algn="ctr">
              <a:lnSpc>
                <a:spcPts val="3739"/>
              </a:lnSpc>
            </a:pPr>
          </a:p>
          <a:p>
            <a:pPr algn="ctr" marL="576740" indent="-288370" lvl="1">
              <a:lnSpc>
                <a:spcPts val="3739"/>
              </a:lnSpc>
              <a:buFont typeface="Arial"/>
              <a:buChar char="•"/>
            </a:pPr>
            <a:r>
              <a:rPr lang="en-US" sz="2671">
                <a:solidFill>
                  <a:srgbClr val="FF5757"/>
                </a:solidFill>
                <a:latin typeface="Balsamiq Sans"/>
              </a:rPr>
              <a:t>Стол учителя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B4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9482257"/>
            <a:ext cx="18288000" cy="804743"/>
          </a:xfrm>
          <a:prstGeom prst="rect">
            <a:avLst/>
          </a:prstGeom>
          <a:solidFill>
            <a:srgbClr val="FF5757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98423" y="114778"/>
            <a:ext cx="1428958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643872" y="3164308"/>
            <a:ext cx="7338060" cy="82296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2518129"/>
            <a:ext cx="12619564" cy="5560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94"/>
              </a:lnSpc>
            </a:pPr>
            <a:r>
              <a:rPr lang="en-US" sz="2638">
                <a:solidFill>
                  <a:srgbClr val="000000"/>
                </a:solidFill>
                <a:latin typeface="Balsamiq Sans"/>
              </a:rPr>
              <a:t>К светильникам для школы в общих нормативах освещения указаны следующие требования:</a:t>
            </a:r>
          </a:p>
          <a:p>
            <a:pPr algn="just" marL="569710" indent="-284855" lvl="1">
              <a:lnSpc>
                <a:spcPts val="3694"/>
              </a:lnSpc>
              <a:buFont typeface="Arial"/>
              <a:buChar char="•"/>
            </a:pPr>
            <a:r>
              <a:rPr lang="en-US" sz="2638">
                <a:solidFill>
                  <a:srgbClr val="000000"/>
                </a:solidFill>
                <a:latin typeface="Balsamiq Sans"/>
              </a:rPr>
              <a:t>светильник должен создавать требуемый уровень освещенности;</a:t>
            </a:r>
          </a:p>
          <a:p>
            <a:pPr algn="just" marL="569710" indent="-284855" lvl="1">
              <a:lnSpc>
                <a:spcPts val="3694"/>
              </a:lnSpc>
              <a:buFont typeface="Arial"/>
              <a:buChar char="•"/>
            </a:pPr>
            <a:r>
              <a:rPr lang="en-US" sz="2638">
                <a:solidFill>
                  <a:srgbClr val="000000"/>
                </a:solidFill>
                <a:latin typeface="Balsamiq Sans"/>
              </a:rPr>
              <a:t>не допускается мерцание света от светильника и шумовые эффекты, например жужжание пли потрескивание; </a:t>
            </a:r>
          </a:p>
          <a:p>
            <a:pPr algn="just" marL="569710" indent="-284855" lvl="1">
              <a:lnSpc>
                <a:spcPts val="3694"/>
              </a:lnSpc>
              <a:buFont typeface="Arial"/>
              <a:buChar char="•"/>
            </a:pPr>
            <a:r>
              <a:rPr lang="en-US" sz="2638">
                <a:solidFill>
                  <a:srgbClr val="000000"/>
                </a:solidFill>
                <a:latin typeface="Balsamiq Sans"/>
              </a:rPr>
              <a:t>светильник должен создавать равномерное освещение; свет от осветительного прибора должен быть мягким и рассеянным;</a:t>
            </a:r>
          </a:p>
          <a:p>
            <a:pPr algn="just" marL="569710" indent="-284855" lvl="1">
              <a:lnSpc>
                <a:spcPts val="3694"/>
              </a:lnSpc>
              <a:buFont typeface="Arial"/>
              <a:buChar char="•"/>
            </a:pPr>
            <a:r>
              <a:rPr lang="en-US" sz="2638">
                <a:solidFill>
                  <a:srgbClr val="000000"/>
                </a:solidFill>
                <a:latin typeface="Balsamiq Sans"/>
              </a:rPr>
              <a:t>светильник должен быть безопасным и максимально экологически чистым, например, светодиодные светильники наиболее безопасны с точки зрения экологии и детского здоровья; </a:t>
            </a:r>
          </a:p>
          <a:p>
            <a:pPr algn="just" marL="569710" indent="-284855" lvl="1">
              <a:lnSpc>
                <a:spcPts val="3694"/>
              </a:lnSpc>
              <a:buFont typeface="Arial"/>
              <a:buChar char="•"/>
            </a:pPr>
            <a:r>
              <a:rPr lang="en-US" sz="2638">
                <a:solidFill>
                  <a:srgbClr val="000000"/>
                </a:solidFill>
                <a:latin typeface="Balsamiq Sans"/>
              </a:rPr>
              <a:t>теплый световой поток от светильника в большей степени соответствует нормативам освещения СанПин и СНпП для школы.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46579" y="483613"/>
            <a:ext cx="14051844" cy="1688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0"/>
              </a:lnSpc>
            </a:pPr>
            <a:r>
              <a:rPr lang="en-US" sz="5692">
                <a:solidFill>
                  <a:srgbClr val="FF1616"/>
                </a:solidFill>
                <a:latin typeface="Balmy"/>
              </a:rPr>
              <a:t>Требования СанПин и СНпП к светильникам для школ</a:t>
            </a:r>
            <a:r>
              <a:rPr lang="en-US" sz="5692">
                <a:solidFill>
                  <a:srgbClr val="FF1616"/>
                </a:solidFill>
                <a:latin typeface="Balmy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E1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028700" cy="10287000"/>
          </a:xfrm>
          <a:prstGeom prst="rect">
            <a:avLst/>
          </a:prstGeom>
          <a:solidFill>
            <a:srgbClr val="F7B4A7"/>
          </a:solidFill>
        </p:spPr>
      </p:sp>
      <p:grpSp>
        <p:nvGrpSpPr>
          <p:cNvPr name="Group 3" id="3"/>
          <p:cNvGrpSpPr/>
          <p:nvPr/>
        </p:nvGrpSpPr>
        <p:grpSpPr>
          <a:xfrm rot="5400000">
            <a:off x="-3871719" y="3467095"/>
            <a:ext cx="8772137" cy="1028700"/>
            <a:chOff x="0" y="0"/>
            <a:chExt cx="16320507" cy="191389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6320508" cy="1913890"/>
            </a:xfrm>
            <a:custGeom>
              <a:avLst/>
              <a:gdLst/>
              <a:ahLst/>
              <a:cxnLst/>
              <a:rect r="r" b="b" t="t" l="l"/>
              <a:pathLst>
                <a:path h="1913890" w="16320508">
                  <a:moveTo>
                    <a:pt x="16320508" y="956945"/>
                  </a:moveTo>
                  <a:lnTo>
                    <a:pt x="16320508" y="956945"/>
                  </a:lnTo>
                  <a:cubicBezTo>
                    <a:pt x="16320508" y="1485392"/>
                    <a:pt x="15892137" y="1913890"/>
                    <a:pt x="15363563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5363563" y="0"/>
                  </a:lnTo>
                  <a:cubicBezTo>
                    <a:pt x="15892010" y="0"/>
                    <a:pt x="16320508" y="428371"/>
                    <a:pt x="16320508" y="956945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753008" y="432172"/>
          <a:ext cx="12130849" cy="9404755"/>
        </p:xfrm>
        <a:graphic>
          <a:graphicData uri="http://schemas.openxmlformats.org/drawingml/2006/table">
            <a:tbl>
              <a:tblPr/>
              <a:tblGrid>
                <a:gridCol w="3959466"/>
                <a:gridCol w="4163869"/>
                <a:gridCol w="4007514"/>
              </a:tblGrid>
              <a:tr h="1158206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FF1616"/>
                          </a:solidFill>
                          <a:latin typeface="Balsamiq Sans Bold"/>
                        </a:rPr>
                        <a:t>Зона Класса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FF1616"/>
                          </a:solidFill>
                          <a:latin typeface="Balsamiq Sans Bold"/>
                        </a:rPr>
                        <a:t>Норматив (лк)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FF1616"/>
                          </a:solidFill>
                          <a:latin typeface="Balsamiq Sans Bold"/>
                        </a:rPr>
                        <a:t>Результат (лк)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11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1 парта у окна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500 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682,47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482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1 парта ср.ряда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500 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628,31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482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1 парта у стены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500 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564,93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482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Средняя парта у окна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500 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649,12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482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Средняя парта ср.ряда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500 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572,5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482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Средняя парта у стены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500 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526,15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482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Последняя парта у окна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500 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637,24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482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Последняя парта ср.ряда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500 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584,15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482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Последняя парта у стены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500 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495,3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482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Стол учителя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500 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Balsamiq Sans"/>
                        </a:rPr>
                        <a:t>668,9</a:t>
                      </a:r>
                      <a:endParaRPr lang="en-US" sz="1100"/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02429">
            <a:off x="14313995" y="-133028"/>
            <a:ext cx="3744196" cy="290175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07580" y="2712446"/>
            <a:ext cx="2451720" cy="6545854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4670247" y="742633"/>
            <a:ext cx="3031693" cy="1497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7"/>
              </a:lnSpc>
            </a:pPr>
            <a:r>
              <a:rPr lang="en-US" sz="2797">
                <a:solidFill>
                  <a:srgbClr val="FF1616"/>
                </a:solidFill>
                <a:latin typeface="Balmy"/>
              </a:rPr>
              <a:t>Какой уровень освещения в кабинете?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3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967127" y="0"/>
            <a:ext cx="10379930" cy="10379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5757">
                <a:alpha val="87843"/>
              </a:srgbClr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5412803" y="2055695"/>
            <a:ext cx="12499652" cy="7313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01441" indent="-450721" lvl="1">
              <a:lnSpc>
                <a:spcPts val="5845"/>
              </a:lnSpc>
              <a:buFont typeface="Arial"/>
              <a:buChar char="•"/>
            </a:pPr>
            <a:r>
              <a:rPr lang="en-US" sz="4175">
                <a:solidFill>
                  <a:srgbClr val="64352B"/>
                </a:solidFill>
                <a:latin typeface="Balsamiq Sans"/>
              </a:rPr>
              <a:t>Уровень света в кабинете биологии благоприятно влияет на зрение учеников и их работоспособность. </a:t>
            </a:r>
          </a:p>
          <a:p>
            <a:pPr>
              <a:lnSpc>
                <a:spcPts val="5845"/>
              </a:lnSpc>
            </a:pPr>
          </a:p>
          <a:p>
            <a:pPr marL="901441" indent="-450721" lvl="1">
              <a:lnSpc>
                <a:spcPts val="5845"/>
              </a:lnSpc>
              <a:buFont typeface="Arial"/>
              <a:buChar char="•"/>
            </a:pPr>
            <a:r>
              <a:rPr lang="en-US" sz="4175">
                <a:solidFill>
                  <a:srgbClr val="64352B"/>
                </a:solidFill>
                <a:latin typeface="Balsamiq Sans"/>
              </a:rPr>
              <a:t>По результатам измерения, уровень освещенности в кабинете биологии аккомодацию не нарушает.</a:t>
            </a:r>
          </a:p>
          <a:p>
            <a:pPr>
              <a:lnSpc>
                <a:spcPts val="5845"/>
              </a:lnSpc>
            </a:pPr>
          </a:p>
          <a:p>
            <a:pPr marL="901441" indent="-450721" lvl="1">
              <a:lnSpc>
                <a:spcPts val="5845"/>
              </a:lnSpc>
              <a:buFont typeface="Arial"/>
              <a:buChar char="•"/>
            </a:pPr>
            <a:r>
              <a:rPr lang="en-US" sz="4175">
                <a:solidFill>
                  <a:srgbClr val="64352B"/>
                </a:solidFill>
                <a:latin typeface="Balsamiq Sans"/>
              </a:rPr>
              <a:t>Ученики свободно воспринимают информацию из любых зон класса.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2838" y="4222744"/>
            <a:ext cx="4082452" cy="306555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00748" y="0"/>
            <a:ext cx="926633" cy="266831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222838" y="1976430"/>
            <a:ext cx="4005927" cy="4492628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7712597" y="705373"/>
            <a:ext cx="7900065" cy="1114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27"/>
              </a:lnSpc>
            </a:pPr>
            <a:r>
              <a:rPr lang="en-US" sz="6376">
                <a:solidFill>
                  <a:srgbClr val="FF1616"/>
                </a:solidFill>
                <a:latin typeface="Balmy"/>
              </a:rPr>
              <a:t>К чему мы пришли?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DAE6av7T4Oc</dc:identifier>
  <dcterms:modified xsi:type="dcterms:W3CDTF">2011-08-01T06:04:30Z</dcterms:modified>
  <cp:revision>1</cp:revision>
  <dc:title>"ОЦЕНКА УРОВНЯ ОСВЕЩЕННОСТИ"</dc:title>
</cp:coreProperties>
</file>